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458" r:id="rId2"/>
    <p:sldId id="457" r:id="rId3"/>
    <p:sldId id="446" r:id="rId4"/>
    <p:sldId id="494" r:id="rId5"/>
    <p:sldId id="467" r:id="rId6"/>
    <p:sldId id="496" r:id="rId7"/>
    <p:sldId id="506" r:id="rId8"/>
    <p:sldId id="508" r:id="rId9"/>
    <p:sldId id="509" r:id="rId10"/>
    <p:sldId id="495" r:id="rId11"/>
    <p:sldId id="499" r:id="rId12"/>
    <p:sldId id="520" r:id="rId13"/>
    <p:sldId id="529" r:id="rId14"/>
    <p:sldId id="521" r:id="rId15"/>
    <p:sldId id="522" r:id="rId16"/>
    <p:sldId id="524" r:id="rId17"/>
    <p:sldId id="525" r:id="rId18"/>
    <p:sldId id="468" r:id="rId19"/>
    <p:sldId id="487" r:id="rId20"/>
    <p:sldId id="488" r:id="rId21"/>
    <p:sldId id="489" r:id="rId22"/>
    <p:sldId id="490" r:id="rId23"/>
    <p:sldId id="505" r:id="rId24"/>
    <p:sldId id="528" r:id="rId25"/>
    <p:sldId id="530" r:id="rId26"/>
    <p:sldId id="478" r:id="rId27"/>
  </p:sldIdLst>
  <p:sldSz cx="12192000" cy="6858000"/>
  <p:notesSz cx="6858000" cy="9144000"/>
  <p:embeddedFontLst>
    <p:embeddedFont>
      <p:font typeface="KoPubWorldDotum Medium" panose="020B0600000101010101" charset="-127"/>
      <p:regular r:id="rId29"/>
    </p:embeddedFont>
    <p:embeddedFont>
      <p:font typeface="Pretendard Black" panose="020B0600000101010101" charset="-127"/>
      <p:regular r:id="rId30"/>
      <p:bold r:id="rId31"/>
      <p:italic r:id="rId32"/>
      <p:boldItalic r:id="rId33"/>
    </p:embeddedFont>
    <p:embeddedFont>
      <p:font typeface="Pretendard ExtraBold" panose="020B0600000101010101" charset="-127"/>
      <p:regular r:id="rId34"/>
      <p:bold r:id="rId35"/>
      <p:italic r:id="rId36"/>
      <p:boldItalic r:id="rId37"/>
    </p:embeddedFont>
    <p:embeddedFont>
      <p:font typeface="Pretendard Light" panose="020B0600000101010101" charset="-127"/>
      <p:regular r:id="rId38"/>
      <p:bold r:id="rId39"/>
      <p:italic r:id="rId40"/>
      <p:boldItalic r:id="rId41"/>
    </p:embeddedFont>
    <p:embeddedFont>
      <p:font typeface="검은고딕 블랙" panose="020B0600000101010101" charset="-127"/>
      <p:bold r:id="rId42"/>
    </p:embeddedFont>
    <p:embeddedFont>
      <p:font typeface="Cambria Math" panose="02040503050406030204" pitchFamily="18" charset="0"/>
      <p:regular r:id="rId43"/>
    </p:embeddedFont>
    <p:embeddedFont>
      <p:font typeface="KOPUBDOTUM MEDIUM" panose="02020603020101020101" pitchFamily="18" charset="-127"/>
      <p:regular r:id="rId44"/>
    </p:embeddedFont>
    <p:embeddedFont>
      <p:font typeface="KOPUBDOTUM MEDIUM" panose="02020603020101020101" pitchFamily="18" charset="-127"/>
      <p:regular r:id="rId44"/>
    </p:embeddedFont>
    <p:embeddedFont>
      <p:font typeface="KoPubWorldDotum Bold" panose="00000800000000000000" pitchFamily="2" charset="-127"/>
      <p:bold r:id="rId45"/>
    </p:embeddedFont>
    <p:embeddedFont>
      <p:font typeface="KoPub돋움체 Medium" panose="02020603020101020101" pitchFamily="18" charset="-127"/>
      <p:regular r:id="rId46"/>
    </p:embeddedFont>
    <p:embeddedFont>
      <p:font typeface="SF Pro Display" panose="020B0600000101010101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458"/>
            <p14:sldId id="457"/>
            <p14:sldId id="446"/>
            <p14:sldId id="494"/>
            <p14:sldId id="467"/>
            <p14:sldId id="496"/>
            <p14:sldId id="506"/>
            <p14:sldId id="508"/>
            <p14:sldId id="509"/>
            <p14:sldId id="495"/>
            <p14:sldId id="499"/>
            <p14:sldId id="520"/>
            <p14:sldId id="529"/>
            <p14:sldId id="521"/>
            <p14:sldId id="522"/>
            <p14:sldId id="524"/>
            <p14:sldId id="525"/>
            <p14:sldId id="468"/>
            <p14:sldId id="487"/>
            <p14:sldId id="488"/>
            <p14:sldId id="489"/>
            <p14:sldId id="490"/>
            <p14:sldId id="505"/>
            <p14:sldId id="528"/>
            <p14:sldId id="530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C"/>
    <a:srgbClr val="1E63FF"/>
    <a:srgbClr val="0049F1"/>
    <a:srgbClr val="1D63FF"/>
    <a:srgbClr val="0049F0"/>
    <a:srgbClr val="2166FF"/>
    <a:srgbClr val="FFFFFF"/>
    <a:srgbClr val="C8C9CD"/>
    <a:srgbClr val="C6C7CB"/>
    <a:srgbClr val="A80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A359E-2084-431F-A906-BE1D9A4E7922}" v="241" dt="2022-08-04T10:36:53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81545" autoAdjust="0"/>
  </p:normalViewPr>
  <p:slideViewPr>
    <p:cSldViewPr snapToGrid="0">
      <p:cViewPr>
        <p:scale>
          <a:sx n="54" d="100"/>
          <a:sy n="54" d="100"/>
        </p:scale>
        <p:origin x="1963" y="346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18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</a:t>
            </a:r>
            <a:r>
              <a:rPr lang="en-US" altLang="ko-KR" dirty="0"/>
              <a:t>3</a:t>
            </a:r>
            <a:r>
              <a:rPr lang="ko-KR" altLang="en-US" dirty="0"/>
              <a:t>조 오픈소스 기반 필기체 한글 인식 모듈 개발 최종 발표를 맡은 김세연입니다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3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en-US" altLang="ko-KR" dirty="0" err="1"/>
              <a:t>PaddleOCR</a:t>
            </a:r>
            <a:r>
              <a:rPr lang="ko-KR" altLang="en-US" dirty="0"/>
              <a:t>은 </a:t>
            </a:r>
            <a:r>
              <a:rPr lang="en-US" altLang="ko-KR" dirty="0"/>
              <a:t>OCR </a:t>
            </a:r>
            <a:r>
              <a:rPr lang="ko-KR" altLang="en-US" dirty="0"/>
              <a:t>동작 과정 중 텍스트를 감지하는 과정에서 </a:t>
            </a:r>
            <a:r>
              <a:rPr lang="en-US" altLang="ko-KR" dirty="0"/>
              <a:t>DB</a:t>
            </a:r>
            <a:r>
              <a:rPr lang="ko-KR" altLang="en-US" dirty="0"/>
              <a:t>를 텍스트를 인식하는 과정에서 </a:t>
            </a:r>
            <a:r>
              <a:rPr lang="en-US" altLang="ko-KR" dirty="0"/>
              <a:t>SVTR </a:t>
            </a:r>
            <a:r>
              <a:rPr lang="en-US" altLang="ko-KR" dirty="0" err="1"/>
              <a:t>LCNet</a:t>
            </a:r>
            <a:r>
              <a:rPr lang="en-US" altLang="ko-KR" dirty="0"/>
              <a:t> </a:t>
            </a:r>
            <a:r>
              <a:rPr lang="ko-KR" altLang="en-US" dirty="0"/>
              <a:t>모델을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19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학습 데이터로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한국지능정보사회진흥원의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AI Hub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배포하는 한국어 글자체 이미지 데이터셋을 사용했는데 이 데이터셋은 다양한 나이대의 사람이 직접 작성한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손글씨들로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이루어져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단어 뿐만 아니라 문장까지 포함하기 때문에 전자 문서 어플리케이션 용 모델 개발에 적합하다고 판단해 해당 데이터셋을 선택했습니다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28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학습은 구글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코랩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플러스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우분투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18.04.6 LTS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진행했습니다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GPU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엔비디아의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A100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사용했으며 한국어 글자체 이미지의 일부인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359,997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장에 대해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Batch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크기는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256, Iteration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300,000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번으로 모델을 학습시켰습니다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27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성능 평가 기준으로는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1-NED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두 단어 및 문장 간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Edit Distance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측정한 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긴 단어로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정규한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값을 평가하는데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가까울 수록 두 단어 및 문장은 일치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가까울수록 불일치 함을 나타냅니다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밑의 예시의 경우 두 단어는 첫 글자가 다르기 때문에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Edit Distance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이고 이를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9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나눈 후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뺀 값인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9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분의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점수가 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24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학습 결과 두 모델이 배포하고 있는 한글 사전 학습 모델보다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1-NED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대해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경우 성능이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0.481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0.671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1.40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상승했고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0.402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0.721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1.80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상승했습니다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동작 속도 또한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0.158ms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0.139ms</a:t>
            </a:r>
            <a:r>
              <a:rPr lang="ko-KR" altLang="ko-KR" sz="1800" kern="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1.13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0.097ms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0.096ms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1.01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상승했습니다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여기서 주목할 점은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비해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1.45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빠른 속도와 모델 크기가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1.59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더 작음에도 불구하고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1.07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 더 좋은 성능을 보여주었습니다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1-NED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띄어쓰기까지 평가 대상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포함되기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띄어쓰기를 잘못 인식하면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모든 글자를 잘 인식해도 낮은 점수를 받게 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밑의 예시의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나는 밥을 먹었다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나는밥을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먹었다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”, “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나는밥을먹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같이 모두 글자가 같음에도 불구하고 띄어쓰기 차이로 인해 낮은 점수가 측정 됐습니다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59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손글씨의 경우 띄어쓰기 간격이 일정하지 않기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인식이 잘 되지 않은 경우도 발생합니다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모든 글자를 잘 인식했음에도 불구하고 충분한 점수를 받지 못하기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 평가 개선에 대한 논의가 필요하다고 생각합니다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91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개발한 안드로이드 어플리케이션 </a:t>
            </a:r>
            <a:r>
              <a:rPr lang="en-US" altLang="ko-KR" dirty="0" err="1"/>
              <a:t>DocsHelper</a:t>
            </a:r>
            <a:r>
              <a:rPr lang="ko-KR" altLang="en-US" dirty="0"/>
              <a:t>의 </a:t>
            </a:r>
            <a:r>
              <a:rPr lang="ko-KR" altLang="en-US" dirty="0" err="1"/>
              <a:t>시작화면입니다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6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3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90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요약을 설명한 후</a:t>
            </a:r>
            <a:r>
              <a:rPr lang="en-US" altLang="ko-KR" dirty="0"/>
              <a:t>, </a:t>
            </a:r>
            <a:r>
              <a:rPr lang="ko-KR" altLang="en-US" dirty="0"/>
              <a:t>작성한 논문</a:t>
            </a:r>
            <a:r>
              <a:rPr lang="en-US" altLang="ko-KR" dirty="0"/>
              <a:t>, </a:t>
            </a:r>
            <a:r>
              <a:rPr lang="ko-KR" altLang="en-US" dirty="0"/>
              <a:t>연구한 내용을 활용해 개발한 앱</a:t>
            </a:r>
            <a:r>
              <a:rPr lang="en-US" altLang="ko-KR" dirty="0"/>
              <a:t>, </a:t>
            </a:r>
            <a:r>
              <a:rPr lang="ko-KR" altLang="en-US" dirty="0"/>
              <a:t>마지막으로 최종으로 산출한 결과를 발표하겠습니다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157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51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766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안드로이드 어플리케이션에 적용한 결과입니다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Python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작성된 추론 과정을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C++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작성하고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OpenCV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C++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Andriod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사용할 수 있게 해주는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Android Native Development Kit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사용해 빌드했습니다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어플리케이션에서 다음과 같이 손이나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스타일러스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펜을 사용해 단어를 작성하면 이를 모델이 인식 후 반환하는 모습을 보실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91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맡은 프로젝트는 오픈소스 기반 필기체 한글 인식 모듈 개발이며 해당 연구를 통해 논문을 작성하고 이를 시연하기 위한 안드로이드 앱 개발을 진행했습니다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8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2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한국정보과학회 영남지부에 한글 </a:t>
            </a:r>
            <a:r>
              <a:rPr lang="ko-KR" altLang="en-US" dirty="0" err="1"/>
              <a:t>손글씨</a:t>
            </a:r>
            <a:r>
              <a:rPr lang="ko-KR" altLang="en-US" dirty="0"/>
              <a:t> 문장 인식에 대한 </a:t>
            </a:r>
            <a:r>
              <a:rPr lang="en-US" altLang="ko-KR" dirty="0"/>
              <a:t>OCR</a:t>
            </a:r>
            <a:r>
              <a:rPr lang="ko-KR" altLang="en-US" dirty="0"/>
              <a:t> 오픈 소스 성능 비교 분석이란 제목으로 논문을 제출했고 발표까지 모두 마쳤습니다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6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오늘날 데이터의 양은 사람이 수동으로 분석할 수 없을 만큼 매우 방대합니다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데이터를 효율적으로 이해하고 분석하기 위해선 컴퓨팅 기술이 필수적인데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컴퓨터 비전 기술을 활용한 광학 문자 인식 기술이 등장함에 따라 인간은 다양한 문서를 인식하고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전자적 형태로 변환하는 것이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가능해졌습니다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70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동작 과정은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크게 두 단계인 문자 검출과 문자 인식으로 구성되는데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본 논문은 현재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분야에서 주로 사용되는 오픈 소스 중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선택했습니다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이들은 다국어를 지원할 뿐만 아니라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전세계의 사람들에 의해 지속적으로 유지 보수가 된다는 점에서 장점이 있다고 생각했습니다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EasyOCR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JaidedAI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개발한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라이브러리로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80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 이상의 언어를 지원하며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PP-OCR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바이두에서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개발한 초경량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시스템으로 마찬가지로 다국어를 지원하며 데이터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라벨링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및 배포에 관한 도구까지 지원합니다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46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EasyOCR</a:t>
            </a:r>
            <a:r>
              <a:rPr lang="ko-KR" altLang="en-US" dirty="0"/>
              <a:t>은 </a:t>
            </a:r>
            <a:r>
              <a:rPr lang="en-US" altLang="ko-KR" dirty="0"/>
              <a:t>OCR</a:t>
            </a:r>
            <a:r>
              <a:rPr lang="ko-KR" altLang="en-US" dirty="0"/>
              <a:t> 동작 과정 중 텍스트를 감지하는 과정에서 </a:t>
            </a:r>
            <a:r>
              <a:rPr lang="en-US" altLang="ko-KR" dirty="0"/>
              <a:t>CRAFT</a:t>
            </a:r>
            <a:r>
              <a:rPr lang="ko-KR" altLang="en-US" dirty="0"/>
              <a:t>를 텍스트를 인식하는 과정에서 </a:t>
            </a:r>
            <a:r>
              <a:rPr lang="en-US" altLang="ko-KR" dirty="0"/>
              <a:t>CRNN </a:t>
            </a:r>
            <a:r>
              <a:rPr lang="ko-KR" altLang="en-US" dirty="0"/>
              <a:t>모델을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2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9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693" r:id="rId12"/>
    <p:sldLayoutId id="2147483706" r:id="rId13"/>
    <p:sldLayoutId id="2147483707" r:id="rId14"/>
    <p:sldLayoutId id="2147483708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6.png"/><Relationship Id="rId5" Type="http://schemas.microsoft.com/office/2007/relationships/media" Target="../media/media3.mp4"/><Relationship Id="rId10" Type="http://schemas.openxmlformats.org/officeDocument/2006/relationships/image" Target="../media/image35.png"/><Relationship Id="rId4" Type="http://schemas.openxmlformats.org/officeDocument/2006/relationships/video" Target="../media/media2.mp4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0049F0"/>
            </a:gs>
            <a:gs pos="100000">
              <a:srgbClr val="0049F0">
                <a:lumMod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도시이(가) 표시된 사진&#10;&#10;자동 생성된 설명">
            <a:extLst>
              <a:ext uri="{FF2B5EF4-FFF2-40B4-BE49-F238E27FC236}">
                <a16:creationId xmlns:a16="http://schemas.microsoft.com/office/drawing/2014/main" id="{17FCB828-E509-4808-9F2C-E1553BED9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376" y="2743198"/>
            <a:ext cx="8350624" cy="4114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76E75F-0D1C-4A81-91B2-ECB05173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335C8C3-AA5C-40FB-9ABD-3BC444B9DFDB}"/>
              </a:ext>
            </a:extLst>
          </p:cNvPr>
          <p:cNvSpPr/>
          <p:nvPr/>
        </p:nvSpPr>
        <p:spPr>
          <a:xfrm flipV="1">
            <a:off x="3841376" y="2743196"/>
            <a:ext cx="8350624" cy="411479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C0B2-0807-4B4A-A11F-BA365A18DE97}"/>
              </a:ext>
            </a:extLst>
          </p:cNvPr>
          <p:cNvSpPr txBox="1"/>
          <p:nvPr/>
        </p:nvSpPr>
        <p:spPr>
          <a:xfrm>
            <a:off x="327669" y="4615308"/>
            <a:ext cx="2278362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김세연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2020114516</a:t>
            </a:r>
          </a:p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김지연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2020115402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노준혁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2020117830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신찬규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2020111854 </a:t>
            </a:r>
          </a:p>
          <a:p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2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발표자 김세연</a:t>
            </a:r>
            <a:endParaRPr lang="en-US" altLang="ko-KR" sz="2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6A134-80F3-4E81-9EA0-9B77C048D792}"/>
              </a:ext>
            </a:extLst>
          </p:cNvPr>
          <p:cNvSpPr txBox="1"/>
          <p:nvPr/>
        </p:nvSpPr>
        <p:spPr>
          <a:xfrm>
            <a:off x="5513742" y="4680947"/>
            <a:ext cx="60833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오픈소스 기반</a:t>
            </a:r>
            <a:r>
              <a:rPr lang="en-US" altLang="ko-KR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</a:p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필기체 한글 인식 모듈 개발</a:t>
            </a:r>
            <a:endParaRPr lang="en-US" altLang="ko-KR" sz="50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56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OCR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오픈 소스 모델 구조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id="{A6887CA8-0E80-E89A-6AD5-DCDC2693F7AB}"/>
              </a:ext>
            </a:extLst>
          </p:cNvPr>
          <p:cNvCxnSpPr>
            <a:cxnSpLocks/>
          </p:cNvCxnSpPr>
          <p:nvPr/>
        </p:nvCxnSpPr>
        <p:spPr>
          <a:xfrm>
            <a:off x="5410200" y="286984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29A1594-F332-43F2-1997-6D521C520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697"/>
          <a:stretch/>
        </p:blipFill>
        <p:spPr>
          <a:xfrm>
            <a:off x="1687083" y="3375472"/>
            <a:ext cx="8817833" cy="17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A102E7-3B6A-29F5-401E-7E2CA9CB7392}"/>
              </a:ext>
            </a:extLst>
          </p:cNvPr>
          <p:cNvSpPr txBox="1"/>
          <p:nvPr/>
        </p:nvSpPr>
        <p:spPr>
          <a:xfrm>
            <a:off x="4348502" y="2211354"/>
            <a:ext cx="34949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Dotum Bold" pitchFamily="2" charset="-127"/>
              </a:rPr>
              <a:t>EasyOCR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Dotum Bold" pitchFamily="2" charset="-127"/>
              </a:rPr>
              <a:t>의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Dotum Bold" pitchFamily="2" charset="-127"/>
              </a:rPr>
              <a:t>OCR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Dotum Bold" pitchFamily="2" charset="-127"/>
              </a:rPr>
              <a:t>동작 과정</a:t>
            </a:r>
            <a:endParaRPr lang="id-ID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90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OCR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오픈 소스 모델 구조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9" name="직선 연결선 6">
            <a:extLst>
              <a:ext uri="{FF2B5EF4-FFF2-40B4-BE49-F238E27FC236}">
                <a16:creationId xmlns:a16="http://schemas.microsoft.com/office/drawing/2014/main" id="{A6887CA8-0E80-E89A-6AD5-DCDC2693F7AB}"/>
              </a:ext>
            </a:extLst>
          </p:cNvPr>
          <p:cNvCxnSpPr>
            <a:cxnSpLocks/>
          </p:cNvCxnSpPr>
          <p:nvPr/>
        </p:nvCxnSpPr>
        <p:spPr>
          <a:xfrm>
            <a:off x="5410200" y="286984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A102E7-3B6A-29F5-401E-7E2CA9CB7392}"/>
              </a:ext>
            </a:extLst>
          </p:cNvPr>
          <p:cNvSpPr txBox="1"/>
          <p:nvPr/>
        </p:nvSpPr>
        <p:spPr>
          <a:xfrm>
            <a:off x="4236037" y="2211354"/>
            <a:ext cx="37199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400" b="1" dirty="0"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Bold" pitchFamily="2" charset="-127"/>
              </a:rPr>
              <a:t>PP-OCRv3</a:t>
            </a:r>
            <a:r>
              <a:rPr lang="ko-KR" altLang="en-US" sz="2400" b="1" dirty="0"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Bold" pitchFamily="2" charset="-127"/>
              </a:rPr>
              <a:t>의 </a:t>
            </a:r>
            <a:r>
              <a:rPr lang="en-US" altLang="ko-KR" sz="2400" b="1" dirty="0"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Bold" pitchFamily="2" charset="-127"/>
              </a:rPr>
              <a:t>OCR </a:t>
            </a:r>
            <a:r>
              <a:rPr lang="ko-KR" altLang="en-US" sz="2400" b="1" dirty="0"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Bold" pitchFamily="2" charset="-127"/>
              </a:rPr>
              <a:t>동작 과정</a:t>
            </a:r>
            <a:endParaRPr lang="id-ID" altLang="ko-KR" sz="2000" b="1" dirty="0">
              <a:latin typeface="KoPubDotum Medium" panose="02020603020101020101" pitchFamily="18" charset="-127"/>
              <a:ea typeface="KoPubDotum Medium" panose="02020603020101020101" pitchFamily="18" charset="-127"/>
              <a:cs typeface="KoPubWorldDotum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9418FB-B0D1-75F2-AD43-758AF36A5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19"/>
          <a:stretch/>
        </p:blipFill>
        <p:spPr>
          <a:xfrm>
            <a:off x="1778197" y="3429000"/>
            <a:ext cx="8635606" cy="16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7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문장에 대한 성능 비교 분석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데이터셋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BF2881-E8BD-24F1-036A-20A52B63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922269"/>
            <a:ext cx="27305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C52ED-032B-6EBE-2EEA-4BDD6EBEA197}"/>
              </a:ext>
            </a:extLst>
          </p:cNvPr>
          <p:cNvSpPr txBox="1"/>
          <p:nvPr/>
        </p:nvSpPr>
        <p:spPr>
          <a:xfrm>
            <a:off x="1174749" y="3023661"/>
            <a:ext cx="963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학습 데이터로 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</a:rPr>
              <a:t>한국지능정보사회진흥원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 </a:t>
            </a:r>
          </a:p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AI Hub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의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“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한국어 글자체 이미지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”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데이터셋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91E93-0FCC-B91D-0445-46D361F610C8}"/>
              </a:ext>
            </a:extLst>
          </p:cNvPr>
          <p:cNvSpPr txBox="1"/>
          <p:nvPr/>
        </p:nvSpPr>
        <p:spPr>
          <a:xfrm>
            <a:off x="4219296" y="6043377"/>
            <a:ext cx="35493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7.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한국어 글자체 이미지 데이터셋 샘플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D6DD5B4-60E1-2A55-C476-FCF1463CD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95" y="4159562"/>
            <a:ext cx="1287130" cy="8292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9D2B25-4314-FA15-F416-0154DEDFB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17" y="4159562"/>
            <a:ext cx="1287130" cy="8435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DA8E55-E470-4467-2D42-FACB89CEA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4" y="5162074"/>
            <a:ext cx="10675080" cy="5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1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문장에 대한 성능 비교 분석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모델 학습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BC2226-C885-C8B6-E1EE-8E9FA780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53" y="1820074"/>
            <a:ext cx="4380711" cy="193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E993D5-D862-BCC6-9EBF-2F1108AD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122" y="2064080"/>
            <a:ext cx="1447798" cy="1447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B7190-0122-B272-9837-2650A39C6D77}"/>
              </a:ext>
            </a:extLst>
          </p:cNvPr>
          <p:cNvSpPr txBox="1"/>
          <p:nvPr/>
        </p:nvSpPr>
        <p:spPr>
          <a:xfrm>
            <a:off x="1718087" y="3603163"/>
            <a:ext cx="4279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Google </a:t>
            </a:r>
            <a:r>
              <a:rPr kumimoji="1" lang="en-US" altLang="ko-KR" sz="2200" dirty="0" err="1">
                <a:latin typeface="KoPubDotum Medium" pitchFamily="2" charset="-127"/>
                <a:ea typeface="KoPubDotum Medium" pitchFamily="2" charset="-127"/>
              </a:rPr>
              <a:t>Colab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 Pro+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에서 학습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0D904-CD4E-BBF3-7A0E-8A6363CC1740}"/>
              </a:ext>
            </a:extLst>
          </p:cNvPr>
          <p:cNvSpPr txBox="1"/>
          <p:nvPr/>
        </p:nvSpPr>
        <p:spPr>
          <a:xfrm>
            <a:off x="6494173" y="3603163"/>
            <a:ext cx="4279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Ubuntu 18.04.6 LTS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06ABA-54A0-26B2-6CC8-7E14CB315493}"/>
              </a:ext>
            </a:extLst>
          </p:cNvPr>
          <p:cNvSpPr txBox="1"/>
          <p:nvPr/>
        </p:nvSpPr>
        <p:spPr>
          <a:xfrm>
            <a:off x="3159556" y="5329849"/>
            <a:ext cx="5872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한국어 글자체 이미지의 일부인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359,997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장에 대해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Batch 256, Iteration 300,000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5E2C9-7503-F4A4-EF30-373ADF469039}"/>
              </a:ext>
            </a:extLst>
          </p:cNvPr>
          <p:cNvSpPr txBox="1"/>
          <p:nvPr/>
        </p:nvSpPr>
        <p:spPr>
          <a:xfrm>
            <a:off x="3659773" y="4506206"/>
            <a:ext cx="4872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effectLst/>
                <a:latin typeface="KoPubDotum Medium" pitchFamily="2" charset="-127"/>
                <a:ea typeface="KoPubDotum Medium" pitchFamily="2" charset="-127"/>
              </a:rPr>
              <a:t>NVIDIA A100-SXM4-40GB</a:t>
            </a:r>
            <a:r>
              <a:rPr lang="ko-KR" altLang="en-US" sz="2200" dirty="0">
                <a:effectLst/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2200" dirty="0">
                <a:effectLst/>
                <a:latin typeface="KoPubDotum Medium" pitchFamily="2" charset="-127"/>
                <a:ea typeface="KoPubDotum Medium" pitchFamily="2" charset="-127"/>
              </a:rPr>
              <a:t>GPU </a:t>
            </a:r>
            <a:r>
              <a:rPr lang="ko-KR" altLang="en-US" sz="2200" dirty="0">
                <a:effectLst/>
                <a:latin typeface="KoPubDotum Medium" pitchFamily="2" charset="-127"/>
                <a:ea typeface="KoPubDotum Medium" pitchFamily="2" charset="-127"/>
              </a:rPr>
              <a:t>사용</a:t>
            </a:r>
            <a:r>
              <a:rPr lang="en-US" altLang="ko-KR" sz="2200" dirty="0">
                <a:effectLst/>
                <a:latin typeface="KoPubDotum Medium" pitchFamily="2" charset="-127"/>
                <a:ea typeface="KoPubDotum Medium" pitchFamily="2" charset="-127"/>
              </a:rPr>
              <a:t> </a:t>
            </a:r>
            <a:endParaRPr lang="en-US" altLang="ko-KR" sz="2200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2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문장에 대한 성능 비교 분석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성능 평가 기준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C52ED-032B-6EBE-2EEA-4BDD6EBEA197}"/>
              </a:ext>
            </a:extLst>
          </p:cNvPr>
          <p:cNvSpPr txBox="1"/>
          <p:nvPr/>
        </p:nvSpPr>
        <p:spPr>
          <a:xfrm>
            <a:off x="1276767" y="2060058"/>
            <a:ext cx="963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성능 평가 기준으로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1-NE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D(Normal Edit Distance)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를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 사용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  <a:sym typeface="Wingdings" pitchFamily="2" charset="2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두 단어 간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Edit Distance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를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 측정한 뒤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,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 긴 단어의 길이로 </a:t>
            </a:r>
            <a:r>
              <a:rPr kumimoji="1" lang="ko-KR" altLang="en-US" sz="2200" dirty="0" err="1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정규화한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 값을 평가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2" name="직선 연결선 6">
            <a:extLst>
              <a:ext uri="{FF2B5EF4-FFF2-40B4-BE49-F238E27FC236}">
                <a16:creationId xmlns:a16="http://schemas.microsoft.com/office/drawing/2014/main" id="{0CBAE436-D54B-A066-B2B0-671C7FA9B295}"/>
              </a:ext>
            </a:extLst>
          </p:cNvPr>
          <p:cNvCxnSpPr>
            <a:cxnSpLocks/>
          </p:cNvCxnSpPr>
          <p:nvPr/>
        </p:nvCxnSpPr>
        <p:spPr>
          <a:xfrm>
            <a:off x="5410200" y="294754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E9F86D-E36F-2BC1-00E3-91D4627FAB21}"/>
                  </a:ext>
                </a:extLst>
              </p:cNvPr>
              <p:cNvSpPr txBox="1"/>
              <p:nvPr/>
            </p:nvSpPr>
            <p:spPr>
              <a:xfrm>
                <a:off x="3617564" y="3158686"/>
                <a:ext cx="5486758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𝑁𝐸𝐷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len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E9F86D-E36F-2BC1-00E3-91D4627FA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564" y="3158686"/>
                <a:ext cx="5486758" cy="1025345"/>
              </a:xfrm>
              <a:prstGeom prst="rect">
                <a:avLst/>
              </a:prstGeom>
              <a:blipFill>
                <a:blip r:embed="rId3"/>
                <a:stretch>
                  <a:fillRect l="-1155" t="-2439" r="-2309" b="-170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6DCC379-CA9E-E4CE-C514-6CB49DC65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49" y="4698722"/>
            <a:ext cx="4682678" cy="1303602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69ED449-08B4-A6BB-8B0E-4831E52DDC2A}"/>
              </a:ext>
            </a:extLst>
          </p:cNvPr>
          <p:cNvSpPr/>
          <p:nvPr/>
        </p:nvSpPr>
        <p:spPr>
          <a:xfrm>
            <a:off x="6283258" y="49861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F537A-85AC-BEAD-71EF-D308C17E33EE}"/>
                  </a:ext>
                </a:extLst>
              </p:cNvPr>
              <p:cNvSpPr txBox="1"/>
              <p:nvPr/>
            </p:nvSpPr>
            <p:spPr>
              <a:xfrm>
                <a:off x="7800765" y="4729611"/>
                <a:ext cx="2629694" cy="959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0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kumimoji="1" lang="en-US" altLang="ko-KR" sz="3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kumimoji="1"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3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F537A-85AC-BEAD-71EF-D308C17E3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765" y="4729611"/>
                <a:ext cx="2629694" cy="959686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8CEE8BD-26D0-F321-D15F-EF431E2F9F96}"/>
              </a:ext>
            </a:extLst>
          </p:cNvPr>
          <p:cNvSpPr txBox="1"/>
          <p:nvPr/>
        </p:nvSpPr>
        <p:spPr>
          <a:xfrm>
            <a:off x="5194149" y="6068477"/>
            <a:ext cx="18037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9.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1-NED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62215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문장에 대한 성능 비교 분석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성능 평가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C52ED-032B-6EBE-2EEA-4BDD6EBEA197}"/>
              </a:ext>
            </a:extLst>
          </p:cNvPr>
          <p:cNvSpPr txBox="1"/>
          <p:nvPr/>
        </p:nvSpPr>
        <p:spPr>
          <a:xfrm>
            <a:off x="1276767" y="1510291"/>
            <a:ext cx="963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성능 평가 결과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PP-OCRv3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가 </a:t>
            </a:r>
            <a:r>
              <a:rPr kumimoji="1" lang="en-US" altLang="ko-KR" sz="2200" dirty="0" err="1">
                <a:latin typeface="KoPubDotum Medium" pitchFamily="2" charset="-127"/>
                <a:ea typeface="KoPubDotum Medium" pitchFamily="2" charset="-127"/>
              </a:rPr>
              <a:t>EasyOCR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에 비해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1.45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배 빠른 속도와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모델 크기가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1.59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배 더 작음에도 불구하고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1.07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배 더 좋은 성능과 보여줌</a:t>
            </a:r>
          </a:p>
        </p:txBody>
      </p:sp>
      <p:cxnSp>
        <p:nvCxnSpPr>
          <p:cNvPr id="2" name="직선 연결선 6">
            <a:extLst>
              <a:ext uri="{FF2B5EF4-FFF2-40B4-BE49-F238E27FC236}">
                <a16:creationId xmlns:a16="http://schemas.microsoft.com/office/drawing/2014/main" id="{0CBAE436-D54B-A066-B2B0-671C7FA9B295}"/>
              </a:ext>
            </a:extLst>
          </p:cNvPr>
          <p:cNvCxnSpPr>
            <a:cxnSpLocks/>
          </p:cNvCxnSpPr>
          <p:nvPr/>
        </p:nvCxnSpPr>
        <p:spPr>
          <a:xfrm>
            <a:off x="5410200" y="241414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86C0A9B-F923-A521-DCAA-75CACD0F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37" y="2547665"/>
            <a:ext cx="5523861" cy="3747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D19802-AE84-6A74-ADCC-57D317D3328E}"/>
              </a:ext>
            </a:extLst>
          </p:cNvPr>
          <p:cNvSpPr/>
          <p:nvPr/>
        </p:nvSpPr>
        <p:spPr>
          <a:xfrm>
            <a:off x="3411166" y="5252308"/>
            <a:ext cx="5523861" cy="114079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5DF55-1314-B547-C315-FC0E868E659D}"/>
              </a:ext>
            </a:extLst>
          </p:cNvPr>
          <p:cNvSpPr txBox="1"/>
          <p:nvPr/>
        </p:nvSpPr>
        <p:spPr>
          <a:xfrm>
            <a:off x="4227554" y="6458863"/>
            <a:ext cx="3855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표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1.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 err="1">
                <a:latin typeface="KoPubDotum Medium" pitchFamily="2" charset="-127"/>
                <a:ea typeface="KoPubDotum Medium" pitchFamily="2" charset="-127"/>
              </a:rPr>
              <a:t>EasyOCR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PP-OCRv3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의 성능 비교표</a:t>
            </a:r>
          </a:p>
        </p:txBody>
      </p:sp>
    </p:spTree>
    <p:extLst>
      <p:ext uri="{BB962C8B-B14F-4D97-AF65-F5344CB8AC3E}">
        <p14:creationId xmlns:p14="http://schemas.microsoft.com/office/powerpoint/2010/main" val="327076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논의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평가 기준의 한계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C52ED-032B-6EBE-2EEA-4BDD6EBEA197}"/>
              </a:ext>
            </a:extLst>
          </p:cNvPr>
          <p:cNvSpPr txBox="1"/>
          <p:nvPr/>
        </p:nvSpPr>
        <p:spPr>
          <a:xfrm>
            <a:off x="1276766" y="1644727"/>
            <a:ext cx="963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1-NED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는 띄어쓰기까지 평가 대상에 포함되기 때문에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띄어쓰기를 잘못 인식하면 모든 글자를 잘 인식해도 낮은 점수를 받게 된다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.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BC064B5E-3FF5-B008-23BA-16286B1D59BD}"/>
              </a:ext>
            </a:extLst>
          </p:cNvPr>
          <p:cNvCxnSpPr>
            <a:cxnSpLocks/>
          </p:cNvCxnSpPr>
          <p:nvPr/>
        </p:nvCxnSpPr>
        <p:spPr>
          <a:xfrm>
            <a:off x="4682678" y="2583661"/>
            <a:ext cx="27106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DB259C6-B1FB-4984-4B49-3FF885765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42" y="2875555"/>
            <a:ext cx="9574911" cy="34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6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논의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평가 기준의 한계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D3075-C668-AFE2-5E95-28B2E6A709CB}"/>
              </a:ext>
            </a:extLst>
          </p:cNvPr>
          <p:cNvSpPr txBox="1"/>
          <p:nvPr/>
        </p:nvSpPr>
        <p:spPr>
          <a:xfrm>
            <a:off x="1174749" y="1581070"/>
            <a:ext cx="10295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손글씨의 경우 띄어쓰기 간격이 일정하지 않기 때문에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인식이 잘 되지 않은 경우도 발생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E79CF-9671-3C16-C213-451AC62A548A}"/>
              </a:ext>
            </a:extLst>
          </p:cNvPr>
          <p:cNvSpPr txBox="1"/>
          <p:nvPr/>
        </p:nvSpPr>
        <p:spPr>
          <a:xfrm>
            <a:off x="1492134" y="5922069"/>
            <a:ext cx="92077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이러한 경우 모든 문자를 잘 인식했음에도 불구하고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충분한 점수를 받지 못하기 때문에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성능 평가 개선에 대한 논의가 필요 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7" name="직선 연결선 6">
            <a:extLst>
              <a:ext uri="{FF2B5EF4-FFF2-40B4-BE49-F238E27FC236}">
                <a16:creationId xmlns:a16="http://schemas.microsoft.com/office/drawing/2014/main" id="{87DAB668-DF69-0D69-102B-7418F4F3B93D}"/>
              </a:ext>
            </a:extLst>
          </p:cNvPr>
          <p:cNvCxnSpPr>
            <a:cxnSpLocks/>
          </p:cNvCxnSpPr>
          <p:nvPr/>
        </p:nvCxnSpPr>
        <p:spPr>
          <a:xfrm>
            <a:off x="4682678" y="2139908"/>
            <a:ext cx="27106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AF5FC3-037B-0589-A1F1-22B574C37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" t="-11393" r="62457" b="1"/>
          <a:stretch/>
        </p:blipFill>
        <p:spPr>
          <a:xfrm>
            <a:off x="3669510" y="2214248"/>
            <a:ext cx="4852980" cy="907764"/>
          </a:xfrm>
          <a:prstGeom prst="rect">
            <a:avLst/>
          </a:prstGeom>
        </p:spPr>
      </p:pic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1BCE4C61-DA12-CF90-28BD-DD31AA04F29D}"/>
              </a:ext>
            </a:extLst>
          </p:cNvPr>
          <p:cNvSpPr/>
          <p:nvPr/>
        </p:nvSpPr>
        <p:spPr>
          <a:xfrm rot="5400000">
            <a:off x="5861720" y="3261893"/>
            <a:ext cx="46856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B8F1F676-C86A-4623-4035-4AE779F53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1" y="4015587"/>
            <a:ext cx="7948663" cy="16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317942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5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DocsHelper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815371" y="4875967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🤩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374930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DocsHelper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시작 화면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D988CC-4F1C-B109-11E7-2A4141C11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75" y="1480963"/>
            <a:ext cx="2464413" cy="4632593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235FF82C-4B50-9D07-A0D5-AE7E5866B946}"/>
              </a:ext>
            </a:extLst>
          </p:cNvPr>
          <p:cNvCxnSpPr/>
          <p:nvPr/>
        </p:nvCxnSpPr>
        <p:spPr>
          <a:xfrm rot="10800000">
            <a:off x="3283027" y="2082189"/>
            <a:ext cx="1334848" cy="771181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C3DCEC6-2131-48CD-22AE-3E1B85FB4B08}"/>
              </a:ext>
            </a:extLst>
          </p:cNvPr>
          <p:cNvCxnSpPr>
            <a:cxnSpLocks/>
          </p:cNvCxnSpPr>
          <p:nvPr/>
        </p:nvCxnSpPr>
        <p:spPr>
          <a:xfrm flipH="1">
            <a:off x="2357610" y="4087258"/>
            <a:ext cx="250082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5FB4BB6C-2637-B2DA-736F-D096CB73C88C}"/>
              </a:ext>
            </a:extLst>
          </p:cNvPr>
          <p:cNvCxnSpPr/>
          <p:nvPr/>
        </p:nvCxnSpPr>
        <p:spPr>
          <a:xfrm flipV="1">
            <a:off x="6829986" y="3062689"/>
            <a:ext cx="1189822" cy="1024569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B492A0A-CF64-547E-977C-98FD4F5F5A46}"/>
              </a:ext>
            </a:extLst>
          </p:cNvPr>
          <p:cNvCxnSpPr>
            <a:cxnSpLocks/>
          </p:cNvCxnSpPr>
          <p:nvPr/>
        </p:nvCxnSpPr>
        <p:spPr>
          <a:xfrm flipH="1">
            <a:off x="3382178" y="5960125"/>
            <a:ext cx="147626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F7B1FD1E-43D8-6BFC-810F-40EED36B2D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4869" y="5948769"/>
            <a:ext cx="430463" cy="76003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74C32D4-BA15-FF6C-B5AC-994F87448AFC}"/>
              </a:ext>
            </a:extLst>
          </p:cNvPr>
          <p:cNvCxnSpPr/>
          <p:nvPr/>
        </p:nvCxnSpPr>
        <p:spPr>
          <a:xfrm flipV="1">
            <a:off x="6994153" y="5420299"/>
            <a:ext cx="1874425" cy="539826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F27574-506F-2995-7322-93618113D90C}"/>
              </a:ext>
            </a:extLst>
          </p:cNvPr>
          <p:cNvSpPr txBox="1"/>
          <p:nvPr/>
        </p:nvSpPr>
        <p:spPr>
          <a:xfrm>
            <a:off x="2251983" y="1952717"/>
            <a:ext cx="95859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배너 광고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37FD2-B2ED-5B01-B570-382ED9DFCB99}"/>
              </a:ext>
            </a:extLst>
          </p:cNvPr>
          <p:cNvSpPr txBox="1"/>
          <p:nvPr/>
        </p:nvSpPr>
        <p:spPr>
          <a:xfrm>
            <a:off x="1293387" y="3779481"/>
            <a:ext cx="95859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문서 작성</a:t>
            </a:r>
            <a:endParaRPr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빈 문서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EC50E-495B-0EF8-4ABA-4063660FA6F8}"/>
              </a:ext>
            </a:extLst>
          </p:cNvPr>
          <p:cNvSpPr txBox="1"/>
          <p:nvPr/>
        </p:nvSpPr>
        <p:spPr>
          <a:xfrm>
            <a:off x="8125369" y="2908800"/>
            <a:ext cx="19963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문서 작성</a:t>
            </a:r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불러오기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C735F8-4E62-41C7-7522-37B76772698F}"/>
              </a:ext>
            </a:extLst>
          </p:cNvPr>
          <p:cNvSpPr txBox="1"/>
          <p:nvPr/>
        </p:nvSpPr>
        <p:spPr>
          <a:xfrm>
            <a:off x="6690661" y="6412165"/>
            <a:ext cx="18210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DB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저장된 문서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80E678-7B0E-C2B8-1B8D-30BC06AD569F}"/>
              </a:ext>
            </a:extLst>
          </p:cNvPr>
          <p:cNvSpPr txBox="1"/>
          <p:nvPr/>
        </p:nvSpPr>
        <p:spPr>
          <a:xfrm>
            <a:off x="8971858" y="5277427"/>
            <a:ext cx="19883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로그인 및 계정 관리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CBF2F6-F634-A4C0-751E-57EB45C9B361}"/>
              </a:ext>
            </a:extLst>
          </p:cNvPr>
          <p:cNvSpPr txBox="1"/>
          <p:nvPr/>
        </p:nvSpPr>
        <p:spPr>
          <a:xfrm>
            <a:off x="2564896" y="5826803"/>
            <a:ext cx="7367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홈 화면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48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건물, 실외, 도시이(가) 표시된 사진&#10;&#10;자동 생성된 설명">
            <a:extLst>
              <a:ext uri="{FF2B5EF4-FFF2-40B4-BE49-F238E27FC236}">
                <a16:creationId xmlns:a16="http://schemas.microsoft.com/office/drawing/2014/main" id="{AD86AF2A-1743-7A14-A317-C62A346773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5460"/>
            <a:ext cx="12192000" cy="4627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14E320-FD30-4536-9DD1-24E472DF7711}"/>
              </a:ext>
            </a:extLst>
          </p:cNvPr>
          <p:cNvSpPr/>
          <p:nvPr/>
        </p:nvSpPr>
        <p:spPr>
          <a:xfrm>
            <a:off x="6210301" y="666750"/>
            <a:ext cx="4910667" cy="5524500"/>
          </a:xfrm>
          <a:prstGeom prst="rect">
            <a:avLst/>
          </a:prstGeom>
          <a:solidFill>
            <a:srgbClr val="0049F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2A355-87BE-69D5-BE78-EB9881934D86}"/>
              </a:ext>
            </a:extLst>
          </p:cNvPr>
          <p:cNvSpPr txBox="1"/>
          <p:nvPr/>
        </p:nvSpPr>
        <p:spPr>
          <a:xfrm>
            <a:off x="1163638" y="1949799"/>
            <a:ext cx="324608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오픈소스 기반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필기체 한글 인식 모듈 개발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4BF13-4070-E28A-AB05-D3FD284091D3}"/>
              </a:ext>
            </a:extLst>
          </p:cNvPr>
          <p:cNvSpPr txBox="1"/>
          <p:nvPr/>
        </p:nvSpPr>
        <p:spPr>
          <a:xfrm>
            <a:off x="1163638" y="1611219"/>
            <a:ext cx="264399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종합설계프로젝트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산업협력 프로젝트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07CA9-105F-4090-5F24-1094AA3C28DB}"/>
              </a:ext>
            </a:extLst>
          </p:cNvPr>
          <p:cNvGrpSpPr/>
          <p:nvPr/>
        </p:nvGrpSpPr>
        <p:grpSpPr>
          <a:xfrm>
            <a:off x="6350096" y="2055087"/>
            <a:ext cx="4608634" cy="1894234"/>
            <a:chOff x="6350096" y="2393667"/>
            <a:chExt cx="4608634" cy="18942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4BD388-9A17-5C6E-BAE4-F8E3A308BD53}"/>
                </a:ext>
              </a:extLst>
            </p:cNvPr>
            <p:cNvSpPr txBox="1"/>
            <p:nvPr/>
          </p:nvSpPr>
          <p:spPr>
            <a:xfrm>
              <a:off x="6548533" y="2393667"/>
              <a:ext cx="5277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Black" panose="02000A03000000020004" pitchFamily="50" charset="-127"/>
                </a:rPr>
                <a:t>목차</a:t>
              </a:r>
              <a:endPara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BFF96-D3E1-D901-98D4-4BFB563B45E4}"/>
                </a:ext>
              </a:extLst>
            </p:cNvPr>
            <p:cNvSpPr txBox="1"/>
            <p:nvPr/>
          </p:nvSpPr>
          <p:spPr>
            <a:xfrm>
              <a:off x="6350096" y="3027043"/>
              <a:ext cx="4608634" cy="126085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프로젝트 요약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Medium" pitchFamily="2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한글 </a:t>
              </a:r>
              <a:r>
                <a:rPr lang="ko-KR" altLang="en-US" sz="1400" dirty="0" err="1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손글씨</a:t>
              </a:r>
              <a:r>
                <a:rPr lang="ko-KR" altLang="en-US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 문장 인식에 대한 </a:t>
              </a:r>
              <a:r>
                <a:rPr lang="en-US" altLang="ko-KR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OCR </a:t>
              </a:r>
              <a:r>
                <a:rPr lang="ko-KR" altLang="en-US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오픈 소스 성능 비교 분석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Medium" pitchFamily="2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400" spc="-3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DocsHelper</a:t>
              </a: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: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안드로이드 어플리케이션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Medium" pitchFamily="2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최종 산출물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07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DocsHelper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7384282" y="5916688"/>
            <a:ext cx="2838919" cy="2827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캔버스 배경을 특정 이미지로 설정 가능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1975134" y="1717135"/>
            <a:ext cx="2304157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문서 작성</a:t>
            </a:r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빈 문서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7558690" y="1717135"/>
            <a:ext cx="2490105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문서 작성</a:t>
            </a:r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불러오기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69094-1F1B-7D29-7619-520801BD4720}"/>
              </a:ext>
            </a:extLst>
          </p:cNvPr>
          <p:cNvSpPr txBox="1"/>
          <p:nvPr/>
        </p:nvSpPr>
        <p:spPr>
          <a:xfrm>
            <a:off x="1338195" y="5827241"/>
            <a:ext cx="3847208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빈 캔버스 위에 문서 작성 가능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손글씨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작성 후 해당 영역을 길게 클릭 시 텍스트 변환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9E6D6F-45DA-2127-1F62-9A238F8B9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12" y="2164548"/>
            <a:ext cx="1800000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4A1453-A31F-6D7C-DEED-73122AA1B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41" y="2164548"/>
            <a:ext cx="1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DocsHelper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문서 편집 기능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7059674" y="5816224"/>
            <a:ext cx="3488134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내 계정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PDF, 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이미지 형식으로 저장 가능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서체 크기 변경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변환된 텍스트의 크기 변경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1909092" y="1717135"/>
            <a:ext cx="2436244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펜 색 변경 </a:t>
            </a:r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/</a:t>
            </a:r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지우기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7447442" y="1717135"/>
            <a:ext cx="2712602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저장 </a:t>
            </a:r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/</a:t>
            </a:r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서체 크기 변경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EE9DB-E742-E725-DE39-A4CCD0910871}"/>
              </a:ext>
            </a:extLst>
          </p:cNvPr>
          <p:cNvSpPr txBox="1"/>
          <p:nvPr/>
        </p:nvSpPr>
        <p:spPr>
          <a:xfrm>
            <a:off x="1290903" y="5816224"/>
            <a:ext cx="3941785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펜 색 변경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5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손글씨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작성 펜 색상 검정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파랑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빨강 제공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지우기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지우개 버튼 클릭 시 </a:t>
            </a:r>
            <a:r>
              <a:rPr lang="ko-KR" altLang="en-US" sz="15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손글씨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전체 삭제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462C21-74D6-4B2C-FB2F-6ABC068DA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14" y="2159040"/>
            <a:ext cx="1800000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917C11-B8C8-FA24-CF4A-541D4A4F3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41" y="2159040"/>
            <a:ext cx="1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8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DocsHelper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계정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1059922" y="5992234"/>
            <a:ext cx="41345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회원가입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로그인 기능을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Firebase Auth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기반으로 제작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7197532" y="5816224"/>
            <a:ext cx="3212418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로그인된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이용자는 편집 중인 문서 저장 가능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저장된 문서를 이어서 편집 가능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2712674" y="1717135"/>
            <a:ext cx="829074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로그인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8205821" y="1717135"/>
            <a:ext cx="1195841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문서 저장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5FAB8-1BD4-9CE4-1E1E-285F3A337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11" y="2147892"/>
            <a:ext cx="1800000" cy="36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8E3428-BC21-C4E2-8EBA-7C4214AAA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41" y="2147892"/>
            <a:ext cx="1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5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86771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DocsHelper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 OCR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인식 모듈 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Wingdings" panose="05000000000000000000" pitchFamily="2" charset="2"/>
              </a:rPr>
              <a:t>시연 영상 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1059922" y="5992234"/>
            <a:ext cx="41345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회원가입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로그인 기능을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Firebase Auth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기반으로 제작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7197532" y="5816224"/>
            <a:ext cx="3212418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로그인된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이용자는 편집 중인 문서 저장 가능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저장된 문서를 이어서 편집 가능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8205821" y="1717135"/>
            <a:ext cx="1195841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문서 저장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25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76454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Bold" pitchFamily="2" charset="-127"/>
              </a:rPr>
              <a:t>DocsHelper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Bold" pitchFamily="2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Bold" pitchFamily="2" charset="-127"/>
              </a:rPr>
              <a:t>시연 영상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6" name="Screen_Recording_20221201_225744_capstoneAndroid">
            <a:hlinkClick r:id="" action="ppaction://media"/>
            <a:extLst>
              <a:ext uri="{FF2B5EF4-FFF2-40B4-BE49-F238E27FC236}">
                <a16:creationId xmlns:a16="http://schemas.microsoft.com/office/drawing/2014/main" id="{B68AE0D4-4336-251C-6D7B-0582ECE4E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3887" y="1449033"/>
            <a:ext cx="2425093" cy="5120431"/>
          </a:xfrm>
          <a:prstGeom prst="rect">
            <a:avLst/>
          </a:prstGeom>
        </p:spPr>
      </p:pic>
      <p:pic>
        <p:nvPicPr>
          <p:cNvPr id="8" name="Screen_Recording_20221201_225827_capstoneAndroid">
            <a:hlinkClick r:id="" action="ppaction://media"/>
            <a:extLst>
              <a:ext uri="{FF2B5EF4-FFF2-40B4-BE49-F238E27FC236}">
                <a16:creationId xmlns:a16="http://schemas.microsoft.com/office/drawing/2014/main" id="{2CF3D7D9-65A5-DE88-8FD6-762753C4A6B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83453" y="1449034"/>
            <a:ext cx="2425093" cy="5120431"/>
          </a:xfrm>
          <a:prstGeom prst="rect">
            <a:avLst/>
          </a:prstGeom>
        </p:spPr>
      </p:pic>
      <p:pic>
        <p:nvPicPr>
          <p:cNvPr id="9" name="Screen_Recording_20221201_230121_capstoneAndroid">
            <a:hlinkClick r:id="" action="ppaction://media"/>
            <a:extLst>
              <a:ext uri="{FF2B5EF4-FFF2-40B4-BE49-F238E27FC236}">
                <a16:creationId xmlns:a16="http://schemas.microsoft.com/office/drawing/2014/main" id="{5B85AD24-3D46-AEF1-C537-9C08C63A4C9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75299" y="1449046"/>
            <a:ext cx="2425087" cy="512041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32CDFC-49D8-064A-8294-974E8B0952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6060" y="223080"/>
            <a:ext cx="309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6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6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7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06242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최종 산출물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134347" y="3196216"/>
            <a:ext cx="3894016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815371" y="4875967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🤩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044793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4145947" y="2502658"/>
            <a:ext cx="3900106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7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감사합니다</a:t>
            </a:r>
            <a:endParaRPr lang="en-US" altLang="ko-KR" sz="7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4164334" y="3794402"/>
            <a:ext cx="3881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63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449710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프로젝트 요약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5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프로젝트 요약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60D68-BAC7-C9E9-13F8-CF4862B6F744}"/>
              </a:ext>
            </a:extLst>
          </p:cNvPr>
          <p:cNvSpPr txBox="1"/>
          <p:nvPr/>
        </p:nvSpPr>
        <p:spPr>
          <a:xfrm>
            <a:off x="3259891" y="2268269"/>
            <a:ext cx="219932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필기체 한글 인식 모듈 개발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9EDB9-F3BC-FCAC-F65B-5DC9EFC043C6}"/>
              </a:ext>
            </a:extLst>
          </p:cNvPr>
          <p:cNvSpPr txBox="1"/>
          <p:nvPr/>
        </p:nvSpPr>
        <p:spPr>
          <a:xfrm>
            <a:off x="3429810" y="2780834"/>
            <a:ext cx="1859483" cy="7063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오픈소스를 활용하여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필기체 한글이 적힌 사진 전송 시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해당 글씨를 인식하는 모듈 제작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851D7-4C8D-6E02-45CB-03FA286BCBA5}"/>
              </a:ext>
            </a:extLst>
          </p:cNvPr>
          <p:cNvSpPr txBox="1"/>
          <p:nvPr/>
        </p:nvSpPr>
        <p:spPr>
          <a:xfrm>
            <a:off x="9250408" y="2268269"/>
            <a:ext cx="15805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안드로이드 앱 개발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D12E7-206A-320C-814D-81F5413290D7}"/>
              </a:ext>
            </a:extLst>
          </p:cNvPr>
          <p:cNvSpPr txBox="1"/>
          <p:nvPr/>
        </p:nvSpPr>
        <p:spPr>
          <a:xfrm>
            <a:off x="3971985" y="4600760"/>
            <a:ext cx="7646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논문 작성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70B4-C632-0902-4A2A-4362CA9D998F}"/>
              </a:ext>
            </a:extLst>
          </p:cNvPr>
          <p:cNvSpPr txBox="1"/>
          <p:nvPr/>
        </p:nvSpPr>
        <p:spPr>
          <a:xfrm>
            <a:off x="9713072" y="4723870"/>
            <a:ext cx="7646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역할 분담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3E1834E4-0241-74FB-1152-33111A4EC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885" y="2775681"/>
            <a:ext cx="553108" cy="5413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1801" dirty="0">
              <a:solidFill>
                <a:prstClr val="black"/>
              </a:solidFill>
              <a:latin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B6124-EA03-662C-EE3B-A857CAFE0DE1}"/>
              </a:ext>
            </a:extLst>
          </p:cNvPr>
          <p:cNvSpPr txBox="1"/>
          <p:nvPr/>
        </p:nvSpPr>
        <p:spPr>
          <a:xfrm>
            <a:off x="9027591" y="2778684"/>
            <a:ext cx="2026196" cy="7063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제작한 인식 모듈을 기반으로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해당 모듈을 가장 잘 활용할 수 있는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안드로이드 앱 개발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4A345-3F95-3C92-7E8D-88354F6316E3}"/>
              </a:ext>
            </a:extLst>
          </p:cNvPr>
          <p:cNvSpPr txBox="1"/>
          <p:nvPr/>
        </p:nvSpPr>
        <p:spPr>
          <a:xfrm>
            <a:off x="3320806" y="5134452"/>
            <a:ext cx="2077492" cy="7063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필기체 한글 인식 모듈을 개발하며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부딪히거나 해결해야 할 문제에 대한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논문 작성 및 투고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4A6A8-8835-8312-5782-943A858133BF}"/>
              </a:ext>
            </a:extLst>
          </p:cNvPr>
          <p:cNvSpPr txBox="1"/>
          <p:nvPr/>
        </p:nvSpPr>
        <p:spPr>
          <a:xfrm>
            <a:off x="8949242" y="5257563"/>
            <a:ext cx="2159245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인공지능 담당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김세연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신찬규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학우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안드로이드 담당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김지연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노준혁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학우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51D3815-6928-B52A-21E4-C3A15888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78" y="2130004"/>
            <a:ext cx="1393497" cy="13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84B197A-AF60-7BC4-5297-1375DEEB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966" y="1971497"/>
            <a:ext cx="1608367" cy="160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9A5474FD-3F59-D358-DFB2-CE3E4863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49" y="4564711"/>
            <a:ext cx="1337638" cy="13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2347007-B91F-E03D-0E4A-DB9C567E25B7}"/>
              </a:ext>
            </a:extLst>
          </p:cNvPr>
          <p:cNvCxnSpPr>
            <a:cxnSpLocks/>
          </p:cNvCxnSpPr>
          <p:nvPr/>
        </p:nvCxnSpPr>
        <p:spPr>
          <a:xfrm>
            <a:off x="6112729" y="178123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EF2AF747-B453-E32B-C177-BC47E76D10E0}"/>
              </a:ext>
            </a:extLst>
          </p:cNvPr>
          <p:cNvCxnSpPr>
            <a:cxnSpLocks/>
          </p:cNvCxnSpPr>
          <p:nvPr/>
        </p:nvCxnSpPr>
        <p:spPr>
          <a:xfrm flipH="1">
            <a:off x="930244" y="4020437"/>
            <a:ext cx="10310185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FF732BF-C8D2-0F09-03A1-3C5DF3D62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97" y="4508149"/>
            <a:ext cx="1541122" cy="15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4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49" y="981984"/>
            <a:ext cx="5379577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한글 </a:t>
            </a:r>
            <a:r>
              <a:rPr lang="ko-KR" altLang="en-US" sz="35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손글씨</a:t>
            </a:r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문장 인식에 대한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OCR </a:t>
            </a:r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오픈소스 성능 비교 분석</a:t>
            </a:r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🤯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165416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문장 인식에 대한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OCR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오픈소스 성능 비교 분석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2849419" y="2309505"/>
            <a:ext cx="68643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Performance Analysis of OCR Open Source for Korean Handwritten Sentence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2612304" y="1790252"/>
            <a:ext cx="733854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한글 </a:t>
            </a:r>
            <a:r>
              <a:rPr lang="ko-KR" altLang="en-US" sz="2400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손글씨</a:t>
            </a:r>
            <a:r>
              <a:rPr lang="ko-KR" altLang="en-US" sz="2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문장 인식에 대한 </a:t>
            </a:r>
            <a:r>
              <a:rPr lang="en-US" altLang="ko-KR" sz="2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OCR </a:t>
            </a:r>
            <a:r>
              <a:rPr lang="ko-KR" altLang="en-US" sz="2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오픈 소스 성능 비교 분석</a:t>
            </a:r>
            <a:endParaRPr lang="id-ID" altLang="ko-KR" sz="20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61EBA4-A20D-EE63-99F1-0615CBCE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466" y="3038709"/>
            <a:ext cx="5843068" cy="3205505"/>
          </a:xfrm>
          <a:prstGeom prst="rect">
            <a:avLst/>
          </a:prstGeom>
        </p:spPr>
      </p:pic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1AD9A646-5A4B-B00D-3823-78C3CF2E06B5}"/>
              </a:ext>
            </a:extLst>
          </p:cNvPr>
          <p:cNvCxnSpPr>
            <a:cxnSpLocks/>
          </p:cNvCxnSpPr>
          <p:nvPr/>
        </p:nvCxnSpPr>
        <p:spPr>
          <a:xfrm>
            <a:off x="5410200" y="2811504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한국정보과학회">
            <a:extLst>
              <a:ext uri="{FF2B5EF4-FFF2-40B4-BE49-F238E27FC236}">
                <a16:creationId xmlns:a16="http://schemas.microsoft.com/office/drawing/2014/main" id="{7E6FB0B9-A429-1977-D530-078651CC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75" y="3786867"/>
            <a:ext cx="8258250" cy="170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17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서론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5AEF1-08D3-0180-280F-ABDD06DBE0AE}"/>
              </a:ext>
            </a:extLst>
          </p:cNvPr>
          <p:cNvSpPr txBox="1"/>
          <p:nvPr/>
        </p:nvSpPr>
        <p:spPr>
          <a:xfrm>
            <a:off x="1760763" y="5050169"/>
            <a:ext cx="9095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광학 문자 인식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, OCR(Optical Character Recognition)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기술이 등장함에 따라</a:t>
            </a:r>
            <a:endParaRPr kumimoji="1" lang="en-US" altLang="ko-KR" sz="22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인간의 수작업 없이 다양한 문서를 인식해 전자적 형태로 변환하는 것이 가능해짐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2631C2-8546-6FB9-86B2-394A6130B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13513" r="5979" b="10135"/>
          <a:stretch/>
        </p:blipFill>
        <p:spPr>
          <a:xfrm>
            <a:off x="3212465" y="1645054"/>
            <a:ext cx="5767070" cy="2922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EB06E-F8E9-8832-3F2E-F1015B13B019}"/>
              </a:ext>
            </a:extLst>
          </p:cNvPr>
          <p:cNvSpPr txBox="1"/>
          <p:nvPr/>
        </p:nvSpPr>
        <p:spPr>
          <a:xfrm>
            <a:off x="5298345" y="4485609"/>
            <a:ext cx="1595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그림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1.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OCR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78612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8" y="831057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서론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10D63F87-C216-2DC1-DC8A-B6BC2B7B6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48" y="3429000"/>
            <a:ext cx="9835116" cy="17087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49B69-B16C-B021-08F8-75992A091563}"/>
              </a:ext>
            </a:extLst>
          </p:cNvPr>
          <p:cNvSpPr txBox="1"/>
          <p:nvPr/>
        </p:nvSpPr>
        <p:spPr>
          <a:xfrm>
            <a:off x="759811" y="2233758"/>
            <a:ext cx="10664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의 동작 과정은 크게 문자 검출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(Text Detection)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과 문자 인식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(Text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Recognition)</a:t>
            </a:r>
            <a:r>
              <a:rPr kumimoji="1" lang="ko-KR" altLang="en-US" sz="2200" dirty="0">
                <a:latin typeface="KoPubDotum Medium" pitchFamily="2" charset="-127"/>
                <a:ea typeface="KoPubDotum Medium" pitchFamily="2" charset="-127"/>
              </a:rPr>
              <a:t>로 구성  </a:t>
            </a: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9E32FCAA-2054-FC1B-502F-B066ED807AE8}"/>
              </a:ext>
            </a:extLst>
          </p:cNvPr>
          <p:cNvCxnSpPr>
            <a:cxnSpLocks/>
          </p:cNvCxnSpPr>
          <p:nvPr/>
        </p:nvCxnSpPr>
        <p:spPr>
          <a:xfrm>
            <a:off x="5269824" y="3046822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3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OCR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오픈 소스 모델 구조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32183" y="536077"/>
            <a:ext cx="415049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한글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손글씨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문장 인식에 대한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OCR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오픈 소스 성능 비교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95697-6504-74B9-FFBD-2A33CD134631}"/>
              </a:ext>
            </a:extLst>
          </p:cNvPr>
          <p:cNvSpPr txBox="1"/>
          <p:nvPr/>
        </p:nvSpPr>
        <p:spPr>
          <a:xfrm>
            <a:off x="8116043" y="4204222"/>
            <a:ext cx="15655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>
                <a:latin typeface="KoPubDotum Medium" pitchFamily="2" charset="-127"/>
                <a:ea typeface="KoPubDotum Medium" pitchFamily="2" charset="-127"/>
              </a:rPr>
              <a:t>PP-OCRv3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1A4CD-DCD1-F031-C059-EBA9B904E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1"/>
          <a:stretch/>
        </p:blipFill>
        <p:spPr>
          <a:xfrm>
            <a:off x="1845918" y="1878293"/>
            <a:ext cx="2334198" cy="2091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E755E1-F189-2249-9F6B-6938E783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23" y="2156661"/>
            <a:ext cx="4873084" cy="1425669"/>
          </a:xfrm>
          <a:prstGeom prst="rect">
            <a:avLst/>
          </a:prstGeom>
        </p:spPr>
      </p:pic>
      <p:cxnSp>
        <p:nvCxnSpPr>
          <p:cNvPr id="10" name="직선 연결선 6">
            <a:extLst>
              <a:ext uri="{FF2B5EF4-FFF2-40B4-BE49-F238E27FC236}">
                <a16:creationId xmlns:a16="http://schemas.microsoft.com/office/drawing/2014/main" id="{E8ED87F4-0200-245A-0C90-F1B8B1EC4FA0}"/>
              </a:ext>
            </a:extLst>
          </p:cNvPr>
          <p:cNvCxnSpPr>
            <a:cxnSpLocks/>
          </p:cNvCxnSpPr>
          <p:nvPr/>
        </p:nvCxnSpPr>
        <p:spPr>
          <a:xfrm>
            <a:off x="2556167" y="4722900"/>
            <a:ext cx="922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6">
            <a:extLst>
              <a:ext uri="{FF2B5EF4-FFF2-40B4-BE49-F238E27FC236}">
                <a16:creationId xmlns:a16="http://schemas.microsoft.com/office/drawing/2014/main" id="{FA0CDD41-199C-08D9-A07B-34649C61FC21}"/>
              </a:ext>
            </a:extLst>
          </p:cNvPr>
          <p:cNvCxnSpPr>
            <a:cxnSpLocks/>
          </p:cNvCxnSpPr>
          <p:nvPr/>
        </p:nvCxnSpPr>
        <p:spPr>
          <a:xfrm>
            <a:off x="8368348" y="4722900"/>
            <a:ext cx="10578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AC701F-2D89-1D98-073C-2A830B47E63D}"/>
              </a:ext>
            </a:extLst>
          </p:cNvPr>
          <p:cNvSpPr txBox="1"/>
          <p:nvPr/>
        </p:nvSpPr>
        <p:spPr>
          <a:xfrm>
            <a:off x="2351932" y="4204222"/>
            <a:ext cx="1565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 err="1">
                <a:latin typeface="KoPubDotum Medium" pitchFamily="2" charset="-127"/>
                <a:ea typeface="KoPubDotum Medium" pitchFamily="2" charset="-127"/>
              </a:rPr>
              <a:t>EasyOCR</a:t>
            </a:r>
            <a:endParaRPr kumimoji="1" lang="ko-KR" altLang="en-US" sz="2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B006-5A84-7675-1D6D-F793CAFCDEC1}"/>
              </a:ext>
            </a:extLst>
          </p:cNvPr>
          <p:cNvSpPr txBox="1"/>
          <p:nvPr/>
        </p:nvSpPr>
        <p:spPr>
          <a:xfrm>
            <a:off x="6338617" y="4961431"/>
            <a:ext cx="5117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Baidu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에서 개발한 초경량 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OCR 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시스템으로 </a:t>
            </a:r>
            <a:endParaRPr kumimoji="1" lang="en-US" altLang="ko-KR" sz="20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다국어 지원 및 데이터 </a:t>
            </a:r>
            <a:r>
              <a:rPr kumimoji="1" lang="ko-KR" altLang="en-US" sz="2000" dirty="0" err="1">
                <a:latin typeface="KoPubDotum Medium" pitchFamily="2" charset="-127"/>
                <a:ea typeface="KoPubDotum Medium" pitchFamily="2" charset="-127"/>
              </a:rPr>
              <a:t>라벨링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 및 </a:t>
            </a:r>
            <a:endParaRPr kumimoji="1" lang="en-US" altLang="ko-KR" sz="20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배포에 관한 도구 지원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566695-8A19-4901-A813-44A0FB46E2AE}"/>
              </a:ext>
            </a:extLst>
          </p:cNvPr>
          <p:cNvSpPr txBox="1"/>
          <p:nvPr/>
        </p:nvSpPr>
        <p:spPr>
          <a:xfrm>
            <a:off x="587306" y="5008656"/>
            <a:ext cx="5117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KoPubDotum Medium" pitchFamily="2" charset="-127"/>
                <a:ea typeface="KoPubDotum Medium" pitchFamily="2" charset="-127"/>
              </a:rPr>
              <a:t>JaidedAI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에서 개발한 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OCR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 라이브러리로 </a:t>
            </a:r>
            <a:endParaRPr kumimoji="1" lang="en-US" altLang="ko-KR" sz="20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80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개 이상의 언어 지원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ko-KR" altLang="en-US" sz="2000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22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7144</TotalTime>
  <Words>1540</Words>
  <Application>Microsoft Office PowerPoint</Application>
  <PresentationFormat>와이드스크린</PresentationFormat>
  <Paragraphs>210</Paragraphs>
  <Slides>26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KoPubWorldDotum Bold</vt:lpstr>
      <vt:lpstr>Pretendard Light</vt:lpstr>
      <vt:lpstr>KoPubWorldDotum Medium</vt:lpstr>
      <vt:lpstr>KOPUBDOTUM MEDIUM</vt:lpstr>
      <vt:lpstr>SF Pro Display</vt:lpstr>
      <vt:lpstr>Cambria Math</vt:lpstr>
      <vt:lpstr>맑은 고딕</vt:lpstr>
      <vt:lpstr>검은고딕 블랙</vt:lpstr>
      <vt:lpstr>Arial</vt:lpstr>
      <vt:lpstr>KOPUBDOTUM MEDIUM</vt:lpstr>
      <vt:lpstr>Pretendard ExtraBold</vt:lpstr>
      <vt:lpstr>Pretendard Black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김세연</cp:lastModifiedBy>
  <cp:revision>30</cp:revision>
  <dcterms:created xsi:type="dcterms:W3CDTF">2022-03-08T09:40:54Z</dcterms:created>
  <dcterms:modified xsi:type="dcterms:W3CDTF">2022-12-02T13:53:22Z</dcterms:modified>
</cp:coreProperties>
</file>